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8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1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8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3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3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8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3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2E62-6FCB-44CB-B935-BAFED175722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46C6-3D9B-4CBB-B1DD-06AA20571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9863"/>
            <a:ext cx="9232232" cy="34290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/>
              <a:t>Lecture </a:t>
            </a:r>
            <a:r>
              <a:rPr lang="en-US" sz="3600" b="1" dirty="0" smtClean="0"/>
              <a:t>Notes-II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>
                <a:latin typeface="Algerian" panose="04020705040A02060702" pitchFamily="82" charset="0"/>
              </a:rPr>
              <a:t>Name of Semester: </a:t>
            </a:r>
            <a:r>
              <a:rPr lang="en-US" sz="3600" b="1" dirty="0" err="1">
                <a:latin typeface="Algerian" panose="04020705040A02060702" pitchFamily="82" charset="0"/>
              </a:rPr>
              <a:t>B.Com</a:t>
            </a:r>
            <a:r>
              <a:rPr lang="en-US" sz="3600" b="1" dirty="0">
                <a:latin typeface="Algerian" panose="04020705040A02060702" pitchFamily="82" charset="0"/>
              </a:rPr>
              <a:t> (</a:t>
            </a:r>
            <a:r>
              <a:rPr lang="en-US" sz="3600" b="1" dirty="0" err="1">
                <a:latin typeface="Algerian" panose="04020705040A02060702" pitchFamily="82" charset="0"/>
              </a:rPr>
              <a:t>Hons</a:t>
            </a:r>
            <a:r>
              <a:rPr lang="en-US" sz="3600" b="1" dirty="0">
                <a:latin typeface="Algerian" panose="04020705040A02060702" pitchFamily="82" charset="0"/>
              </a:rPr>
              <a:t>.) </a:t>
            </a:r>
            <a:r>
              <a:rPr lang="en-US" sz="3600" b="1" dirty="0" smtClean="0">
                <a:latin typeface="Algerian" panose="04020705040A02060702" pitchFamily="82" charset="0"/>
              </a:rPr>
              <a:t>SEM-IV-C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Subject: Microeconomics II and Indian economy (GE4.1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600" b="1" dirty="0" smtClean="0"/>
              <a:t>MODULE-I:</a:t>
            </a:r>
            <a:r>
              <a:rPr lang="en-US" sz="3600" b="1" dirty="0"/>
              <a:t> Microeconomics II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>
                <a:latin typeface="Times New Roman" panose="02020603050405020304" pitchFamily="18" charset="0"/>
              </a:rPr>
              <a:t>Chapter  -    </a:t>
            </a:r>
            <a:r>
              <a:rPr lang="en-US" sz="3600" dirty="0" smtClean="0">
                <a:latin typeface="Times New Roman" panose="02020603050405020304" pitchFamily="18" charset="0"/>
              </a:rPr>
              <a:t>Oligopoly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err="1"/>
              <a:t>Goenka</a:t>
            </a:r>
            <a:r>
              <a:rPr lang="en-US" sz="3600" b="1" dirty="0"/>
              <a:t> College of Commerce and Business Administration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2232" y="4576596"/>
            <a:ext cx="9144000" cy="165576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Name of Teacher</a:t>
            </a:r>
          </a:p>
          <a:p>
            <a:r>
              <a:rPr lang="en-US" dirty="0">
                <a:latin typeface="Arial Black" panose="020B0A04020102020204" pitchFamily="34" charset="0"/>
              </a:rPr>
              <a:t>DR. RAJIB BHATTACHARYYA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ASSOCIATE PROFESSOR IN ECONOMICS (W.B.E.S.-A)</a:t>
            </a:r>
          </a:p>
        </p:txBody>
      </p:sp>
    </p:spTree>
    <p:extLst>
      <p:ext uri="{BB962C8B-B14F-4D97-AF65-F5344CB8AC3E}">
        <p14:creationId xmlns:p14="http://schemas.microsoft.com/office/powerpoint/2010/main" val="13966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5065"/>
            <a:ext cx="12191999" cy="1796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935" y="0"/>
            <a:ext cx="5339250" cy="406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1120" y="2311728"/>
            <a:ext cx="9875520" cy="430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0388"/>
            <a:ext cx="12192000" cy="53860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600" b="0" i="0" u="none" strike="noStrike" baseline="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Topics for Discussion</a:t>
            </a:r>
          </a:p>
          <a:p>
            <a:pPr algn="ctr"/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Chapter  -</a:t>
            </a:r>
            <a:r>
              <a:rPr lang="en-US" sz="2800" b="0" i="0" u="none" strike="noStrike" dirty="0" smtClean="0">
                <a:latin typeface="Times New Roman" panose="02020603050405020304" pitchFamily="18" charset="0"/>
              </a:rPr>
              <a:t>    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Oligopoly</a:t>
            </a:r>
          </a:p>
          <a:p>
            <a:r>
              <a:rPr lang="en-US" sz="2800" dirty="0" smtClean="0">
                <a:latin typeface="Times New Roman" panose="02020603050405020304" pitchFamily="18" charset="0"/>
              </a:rPr>
              <a:t>1.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Non-Collusive Oligopoly</a:t>
            </a:r>
          </a:p>
          <a:p>
            <a:r>
              <a:rPr lang="en-US" sz="2800" dirty="0" smtClean="0">
                <a:latin typeface="Times New Roman" panose="02020603050405020304" pitchFamily="18" charset="0"/>
              </a:rPr>
              <a:t>2. </a:t>
            </a:r>
            <a:r>
              <a:rPr lang="en-US" sz="2800" b="0" i="0" u="none" strike="noStrike" baseline="0" dirty="0" err="1" smtClean="0">
                <a:latin typeface="Times New Roman" panose="02020603050405020304" pitchFamily="18" charset="0"/>
              </a:rPr>
              <a:t>Sweezy’s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 Kinked demand Curve Model. </a:t>
            </a:r>
          </a:p>
          <a:p>
            <a:r>
              <a:rPr lang="en-US" sz="2800" dirty="0" smtClean="0">
                <a:latin typeface="Times New Roman" panose="02020603050405020304" pitchFamily="18" charset="0"/>
              </a:rPr>
              <a:t>3. 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Collusive Oligopoly:</a:t>
            </a:r>
            <a:r>
              <a:rPr lang="en-US" sz="28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 smtClean="0">
                <a:latin typeface="Times New Roman" panose="02020603050405020304" pitchFamily="18" charset="0"/>
              </a:rPr>
              <a:t>Cartel (concept with example)</a:t>
            </a:r>
          </a:p>
          <a:p>
            <a:endParaRPr lang="en-US" sz="2800" dirty="0">
              <a:latin typeface="Times New Roman" panose="02020603050405020304" pitchFamily="18" charset="0"/>
            </a:endParaRPr>
          </a:p>
          <a:p>
            <a:r>
              <a:rPr lang="en-US" sz="2800" b="1" dirty="0"/>
              <a:t>Suggested Readings</a:t>
            </a:r>
          </a:p>
          <a:p>
            <a:r>
              <a:rPr lang="en-US" sz="2800" dirty="0"/>
              <a:t>• </a:t>
            </a:r>
            <a:r>
              <a:rPr lang="en-US" sz="2800" dirty="0" err="1" smtClean="0"/>
              <a:t>Pindyck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Rubinfeld</a:t>
            </a:r>
            <a:r>
              <a:rPr lang="en-US" sz="2800" dirty="0"/>
              <a:t>, Micro Economics, Pearson</a:t>
            </a:r>
          </a:p>
          <a:p>
            <a:r>
              <a:rPr lang="en-US" sz="2800" dirty="0"/>
              <a:t>• Gold &amp; Ferguson, Micro Economic </a:t>
            </a:r>
            <a:r>
              <a:rPr lang="en-US" sz="2800" dirty="0" smtClean="0"/>
              <a:t>Theory</a:t>
            </a:r>
          </a:p>
          <a:p>
            <a:r>
              <a:rPr lang="en-US" sz="2800" dirty="0"/>
              <a:t>• </a:t>
            </a:r>
            <a:r>
              <a:rPr lang="en-US" sz="2800" dirty="0" err="1"/>
              <a:t>Mankiw.N.G</a:t>
            </a:r>
            <a:r>
              <a:rPr lang="en-US" sz="2800" dirty="0"/>
              <a:t>., Principles of Microeconomics, </a:t>
            </a:r>
            <a:r>
              <a:rPr lang="en-US" sz="2800" dirty="0" err="1" smtClean="0"/>
              <a:t>Cengage</a:t>
            </a:r>
            <a:endParaRPr lang="en-US" sz="2800" dirty="0" smtClean="0"/>
          </a:p>
          <a:p>
            <a:r>
              <a:rPr lang="en-US" sz="2800" dirty="0"/>
              <a:t>• Samuelson &amp; </a:t>
            </a:r>
            <a:r>
              <a:rPr lang="en-US" sz="2800" dirty="0" err="1"/>
              <a:t>Nordhaus</a:t>
            </a:r>
            <a:r>
              <a:rPr lang="en-US" sz="2800" dirty="0"/>
              <a:t>, Macroeconomics, McGraw Hill</a:t>
            </a:r>
            <a:endParaRPr lang="en-US" sz="2800" dirty="0">
              <a:latin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0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9510" y="13454"/>
            <a:ext cx="2547492" cy="70788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en-US" sz="4000" b="1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Oligopoly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773658"/>
            <a:ext cx="10789920" cy="605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75" y="75598"/>
            <a:ext cx="10871445" cy="673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99" y="51529"/>
            <a:ext cx="10327861" cy="677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2575918"/>
            <a:ext cx="11597640" cy="42820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1" y="1"/>
            <a:ext cx="11597640" cy="257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5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74" y="0"/>
            <a:ext cx="10220851" cy="31344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74" y="6185430"/>
            <a:ext cx="10220851" cy="672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574" y="3134431"/>
            <a:ext cx="10220851" cy="309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i="0" u="none" strike="noStrike" baseline="0" dirty="0" err="1" smtClean="0">
                <a:latin typeface="Arial Rounded MT Bold" panose="020F0704030504030204" pitchFamily="34" charset="0"/>
              </a:rPr>
              <a:t>Sweezy’s</a:t>
            </a:r>
            <a:r>
              <a:rPr lang="en-US" sz="3200" b="0" i="0" u="none" strike="noStrike" baseline="0" dirty="0" smtClean="0">
                <a:latin typeface="Arial Rounded MT Bold" panose="020F0704030504030204" pitchFamily="34" charset="0"/>
              </a:rPr>
              <a:t> Kinked demand Curve Model</a:t>
            </a:r>
          </a:p>
          <a:p>
            <a:r>
              <a:rPr lang="en-US" b="0" i="0" u="none" strike="noStrike" baseline="0" dirty="0" smtClean="0">
                <a:latin typeface="Palatino-Roman"/>
              </a:rPr>
              <a:t>Because implicit collusion tends to be fragile, oligopolistic firms often have a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strong desire for price stability. This is why </a:t>
            </a:r>
            <a:r>
              <a:rPr lang="en-US" b="1" i="0" u="none" strike="noStrike" baseline="0" dirty="0" smtClean="0">
                <a:latin typeface="Palatino-Bold"/>
              </a:rPr>
              <a:t>price rigidity </a:t>
            </a:r>
            <a:r>
              <a:rPr lang="en-US" b="0" i="0" u="none" strike="noStrike" baseline="0" dirty="0" smtClean="0">
                <a:latin typeface="Palatino-Roman"/>
              </a:rPr>
              <a:t>can be a characteristic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of oligopolistic industries. Even if costs or demand change, firms are reluctant to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change price. If costs fall or market demand declines, they fear that lower prices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might send the wrong message to their competitors and set off a price war. And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if costs or demand rises, they are reluctant to raise prices because they are afraid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that their competitors may not raise theirs.</a:t>
            </a:r>
            <a:r>
              <a:rPr lang="en-US" b="0" i="0" u="none" strike="noStrike" dirty="0" smtClean="0">
                <a:latin typeface="Palatino-Roman"/>
              </a:rPr>
              <a:t> </a:t>
            </a:r>
            <a:r>
              <a:rPr lang="en-US" b="0" i="0" u="none" strike="noStrike" baseline="0" dirty="0" smtClean="0">
                <a:latin typeface="Palatino-Roman"/>
              </a:rPr>
              <a:t>Price rigidity is the basis of the </a:t>
            </a:r>
            <a:r>
              <a:rPr lang="en-US" b="1" i="0" u="none" strike="noStrike" baseline="0" dirty="0" smtClean="0">
                <a:latin typeface="Palatino-Bold"/>
              </a:rPr>
              <a:t>kinked demand curve model </a:t>
            </a:r>
            <a:r>
              <a:rPr lang="en-US" b="0" i="0" u="none" strike="noStrike" baseline="0" dirty="0" smtClean="0">
                <a:latin typeface="Palatino-Roman"/>
              </a:rPr>
              <a:t>of oligopoly.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6769"/>
            <a:ext cx="12099533" cy="461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7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520" y="0"/>
            <a:ext cx="21031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Rounded MT Bold" panose="020F0704030504030204" pitchFamily="34" charset="0"/>
              </a:rPr>
              <a:t>Cartels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20" y="668923"/>
            <a:ext cx="11783800" cy="630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192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Algerian</vt:lpstr>
      <vt:lpstr>Arial</vt:lpstr>
      <vt:lpstr>Arial Black</vt:lpstr>
      <vt:lpstr>Arial Rounded MT Bold</vt:lpstr>
      <vt:lpstr>Calibri</vt:lpstr>
      <vt:lpstr>Calibri Light</vt:lpstr>
      <vt:lpstr>Palatino-Bold</vt:lpstr>
      <vt:lpstr>Palatino-Roman</vt:lpstr>
      <vt:lpstr>Times New Roman</vt:lpstr>
      <vt:lpstr>Office Theme</vt:lpstr>
      <vt:lpstr>Lecture Notes-II  Name of Semester: B.Com (Hons.) SEM-IV-C Subject: Microeconomics II and Indian economy (GE4.1) MODULE-I: Microeconomics II  Chapter  -    Oligopoly Goenka College of Commerce and Business Administration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  for SEM-IV  Goenka College of Commerce and Business Administration</dc:title>
  <dc:creator>Rajib</dc:creator>
  <cp:lastModifiedBy>Rajib</cp:lastModifiedBy>
  <cp:revision>13</cp:revision>
  <dcterms:created xsi:type="dcterms:W3CDTF">2020-04-01T15:53:25Z</dcterms:created>
  <dcterms:modified xsi:type="dcterms:W3CDTF">2020-04-02T14:39:57Z</dcterms:modified>
</cp:coreProperties>
</file>